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0" r:id="rId4"/>
    <p:sldId id="568" r:id="rId5"/>
    <p:sldId id="569" r:id="rId6"/>
    <p:sldId id="570" r:id="rId7"/>
    <p:sldId id="572" r:id="rId8"/>
    <p:sldId id="571" r:id="rId9"/>
    <p:sldId id="573" r:id="rId10"/>
    <p:sldId id="574" r:id="rId11"/>
    <p:sldId id="575" r:id="rId12"/>
    <p:sldId id="576" r:id="rId13"/>
    <p:sldId id="577" r:id="rId14"/>
    <p:sldId id="578" r:id="rId15"/>
    <p:sldId id="579" r:id="rId16"/>
    <p:sldId id="580" r:id="rId17"/>
    <p:sldId id="588" r:id="rId18"/>
    <p:sldId id="581" r:id="rId19"/>
    <p:sldId id="582" r:id="rId20"/>
    <p:sldId id="583" r:id="rId21"/>
    <p:sldId id="584" r:id="rId22"/>
    <p:sldId id="585" r:id="rId23"/>
    <p:sldId id="586" r:id="rId24"/>
    <p:sldId id="587" r:id="rId25"/>
    <p:sldId id="589" r:id="rId26"/>
    <p:sldId id="590" r:id="rId27"/>
    <p:sldId id="591" r:id="rId28"/>
  </p:sldIdLst>
  <p:sldSz cx="9144000" cy="6858000" type="screen4x3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56" autoAdjust="0"/>
    <p:restoredTop sz="94660"/>
  </p:normalViewPr>
  <p:slideViewPr>
    <p:cSldViewPr>
      <p:cViewPr varScale="1">
        <p:scale>
          <a:sx n="82" d="100"/>
          <a:sy n="82" d="100"/>
        </p:scale>
        <p:origin x="89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49CB-6AF6-4C87-8AD6-01B1817ECDE8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06433-7440-4F5D-AD90-53724FFEF2A0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79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0083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16229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71241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4059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2801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5041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072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932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526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2725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7152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A7A1-877A-4ECA-BE12-1E6FD63BA90C}" type="datetimeFigureOut">
              <a:rPr lang="it-CH" smtClean="0"/>
              <a:t>28.06.2022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4258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CH" sz="7200" dirty="0"/>
              <a:t>Fondo fotografico</a:t>
            </a:r>
            <a:br>
              <a:rPr lang="it-CH" sz="7200" dirty="0"/>
            </a:br>
            <a:r>
              <a:rPr lang="it-CH" sz="7200" dirty="0"/>
              <a:t>Frida Spinella</a:t>
            </a:r>
          </a:p>
        </p:txBody>
      </p:sp>
    </p:spTree>
    <p:extLst>
      <p:ext uri="{BB962C8B-B14F-4D97-AF65-F5344CB8AC3E}">
        <p14:creationId xmlns:p14="http://schemas.microsoft.com/office/powerpoint/2010/main" val="253086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73836" y="5661248"/>
            <a:ext cx="4196326" cy="566738"/>
          </a:xfrm>
        </p:spPr>
        <p:txBody>
          <a:bodyPr>
            <a:normAutofit fontScale="90000"/>
          </a:bodyPr>
          <a:lstStyle/>
          <a:p>
            <a:r>
              <a:rPr lang="it-CH" dirty="0"/>
              <a:t>8. </a:t>
            </a:r>
            <a:r>
              <a:rPr lang="it-CH" dirty="0" err="1"/>
              <a:t>Gerra</a:t>
            </a:r>
            <a:r>
              <a:rPr lang="it-CH" dirty="0"/>
              <a:t> preparativi per muro di sostegno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22D3F-C2EF-9646-5ED5-F5405F3A9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12387"/>
            <a:ext cx="7632848" cy="56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3857" y="5774164"/>
            <a:ext cx="3836286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9.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Importanti lavori a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01C15-DE92-5433-66FC-DC1B78AC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2" y="134091"/>
            <a:ext cx="8724756" cy="5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81849" y="5956725"/>
            <a:ext cx="3980302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10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Gambarogno, i lavori proseguono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494B9-F145-3CE4-0985-CCAEBA0F9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6" y="260648"/>
            <a:ext cx="8911388" cy="55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5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1789" y="5956725"/>
            <a:ext cx="5060422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11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Gambarogno, appare il nuovo muro di sostegno 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CDB47-BDCA-96BF-28C9-3CEB3506F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38" y="154032"/>
            <a:ext cx="3992524" cy="57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0710" y="5862859"/>
            <a:ext cx="5842580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12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 con il sentiero per l'imbarcadero a sinistra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6870-BD7D-3379-9DDD-6E976B807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3" y="172109"/>
            <a:ext cx="8471973" cy="55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5845" y="5877272"/>
            <a:ext cx="4052310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13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Gambarogno, inizio del paese da est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CE474-1400-62F3-E5E2-DBE54500E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3" y="136525"/>
            <a:ext cx="8674893" cy="55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7833" y="5956725"/>
            <a:ext cx="4268334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14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strada da Ranzo verso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62E23-A823-16FA-32E2-ECD6A20C1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" y="295146"/>
            <a:ext cx="8715442" cy="54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1789" y="5904540"/>
            <a:ext cx="5060422" cy="300564"/>
          </a:xfrm>
        </p:spPr>
        <p:txBody>
          <a:bodyPr>
            <a:normAutofit fontScale="90000"/>
          </a:bodyPr>
          <a:lstStyle/>
          <a:p>
            <a:r>
              <a:rPr lang="it-CH" dirty="0"/>
              <a:t>15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 – Nessuna ulteriore informazione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5FF69-3D66-06EB-0D82-F464012E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0" y="233465"/>
            <a:ext cx="8698379" cy="54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7792" y="5925816"/>
            <a:ext cx="4988414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16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 – Nessuna ulteriore informazione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C5AB9-E55D-95A9-D384-EFEFE908B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5" y="136525"/>
            <a:ext cx="7452649" cy="56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0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3857" y="5956726"/>
            <a:ext cx="3836286" cy="365125"/>
          </a:xfrm>
        </p:spPr>
        <p:txBody>
          <a:bodyPr>
            <a:normAutofit fontScale="90000"/>
          </a:bodyPr>
          <a:lstStyle/>
          <a:p>
            <a:r>
              <a:rPr lang="it-CH" dirty="0"/>
              <a:t>17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Probabilmente è la strada per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Caviano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323ED-FED3-39E3-8263-B0394527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7" y="111381"/>
            <a:ext cx="7560925" cy="56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CH" b="0"/>
              <a:t> 1. ALLARGAMENTO </a:t>
            </a:r>
            <a:r>
              <a:rPr lang="it-CH" b="0" dirty="0"/>
              <a:t>DELLA STRADA CANTONALE DEL GAMBAROGNO E LA DOGANA DI DIRINELLA</a:t>
            </a:r>
          </a:p>
        </p:txBody>
      </p:sp>
    </p:spTree>
    <p:extLst>
      <p:ext uri="{BB962C8B-B14F-4D97-AF65-F5344CB8AC3E}">
        <p14:creationId xmlns:p14="http://schemas.microsoft.com/office/powerpoint/2010/main" val="203446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89959" y="5991225"/>
            <a:ext cx="1964078" cy="365125"/>
          </a:xfrm>
        </p:spPr>
        <p:txBody>
          <a:bodyPr>
            <a:normAutofit fontScale="90000"/>
          </a:bodyPr>
          <a:lstStyle/>
          <a:p>
            <a:r>
              <a:rPr lang="it-CH" dirty="0"/>
              <a:t>18 L’arrivo a Ranzo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DADDC-B879-EEE5-B43B-BF9DEC05E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3" y="404664"/>
            <a:ext cx="8678609" cy="53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5844" y="5865365"/>
            <a:ext cx="4052310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19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Ranzo la strada sale verso St. Abbondio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8C011-FA9D-5936-BCCA-B83E909A1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1" y="355058"/>
            <a:ext cx="8530537" cy="53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3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3777" y="5877272"/>
            <a:ext cx="5276446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20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svincolo per raggiungere St. Abbondio in Gambarogno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C73BD-47C2-CCE8-788E-668C7BD0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5" y="404664"/>
            <a:ext cx="8537249" cy="52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17852" y="5886295"/>
            <a:ext cx="3908294" cy="365125"/>
          </a:xfrm>
        </p:spPr>
        <p:txBody>
          <a:bodyPr>
            <a:normAutofit fontScale="90000"/>
          </a:bodyPr>
          <a:lstStyle/>
          <a:p>
            <a:r>
              <a:rPr lang="it-CH" dirty="0"/>
              <a:t>21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sentiero che da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Dirinella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sale a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Caviano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8FFFD-BA89-C3A9-4A5B-EA906A3D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9" y="189928"/>
            <a:ext cx="8475421" cy="55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3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6784" y="6010857"/>
            <a:ext cx="4510431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22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dogana di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Dirinella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l’entrata verso la Svizzera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3D986-F533-0569-5189-003B3620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648"/>
            <a:ext cx="4032448" cy="56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5789612"/>
            <a:ext cx="7488831" cy="566738"/>
          </a:xfrm>
        </p:spPr>
        <p:txBody>
          <a:bodyPr>
            <a:normAutofit fontScale="90000"/>
          </a:bodyPr>
          <a:lstStyle/>
          <a:p>
            <a:r>
              <a:rPr lang="it-CH" dirty="0"/>
              <a:t>23  Dogana </a:t>
            </a:r>
            <a:r>
              <a:rPr lang="it-CH" dirty="0" err="1"/>
              <a:t>Dirinella</a:t>
            </a:r>
            <a:r>
              <a:rPr lang="it-CH" dirty="0"/>
              <a:t> e Zenna. Dalla parte italiana c'era un cancello. Il torrente è il </a:t>
            </a:r>
            <a:r>
              <a:rPr lang="it-CH" dirty="0" err="1"/>
              <a:t>Dirinella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90307-0DCA-DC44-87EE-249098AA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6" y="260648"/>
            <a:ext cx="8644268" cy="53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6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1627" y="5991225"/>
            <a:ext cx="6660741" cy="365125"/>
          </a:xfrm>
        </p:spPr>
        <p:txBody>
          <a:bodyPr>
            <a:normAutofit fontScale="90000"/>
          </a:bodyPr>
          <a:lstStyle/>
          <a:p>
            <a:r>
              <a:rPr lang="it-CH" dirty="0"/>
              <a:t>24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Probabilmente si tratta della strada tra San Nazzaro e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F7317-F99D-FB4C-FF17-8A2E4A52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" y="567916"/>
            <a:ext cx="8082401" cy="52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13972" y="5661248"/>
            <a:ext cx="3716053" cy="566738"/>
          </a:xfrm>
        </p:spPr>
        <p:txBody>
          <a:bodyPr>
            <a:normAutofit/>
          </a:bodyPr>
          <a:lstStyle/>
          <a:p>
            <a:r>
              <a:rPr lang="it-CH" dirty="0"/>
              <a:t>25 forse tra San Nazzaro e </a:t>
            </a:r>
            <a:r>
              <a:rPr lang="it-CH" dirty="0" err="1"/>
              <a:t>Gerra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8D0D2-55D2-D0B5-382D-03778DC6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1" y="332656"/>
            <a:ext cx="8479197" cy="54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3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2084" y="5759187"/>
            <a:ext cx="3859832" cy="566738"/>
          </a:xfrm>
        </p:spPr>
        <p:txBody>
          <a:bodyPr>
            <a:normAutofit/>
          </a:bodyPr>
          <a:lstStyle/>
          <a:p>
            <a:r>
              <a:rPr lang="it-CH" dirty="0"/>
              <a:t>1 San Nazzaro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ADFAA86-70D8-A0A9-E7E9-161A09E8C7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>
            <a:fillRect/>
          </a:stretch>
        </p:blipFill>
        <p:spPr>
          <a:xfrm>
            <a:off x="1115616" y="167761"/>
            <a:ext cx="7456316" cy="5592237"/>
          </a:xfrm>
        </p:spPr>
      </p:pic>
    </p:spTree>
    <p:extLst>
      <p:ext uri="{BB962C8B-B14F-4D97-AF65-F5344CB8AC3E}">
        <p14:creationId xmlns:p14="http://schemas.microsoft.com/office/powerpoint/2010/main" val="119928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3668" y="5992196"/>
            <a:ext cx="5976664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2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Nazzaro, a sinistra si vede la chiesa dei Santi Nazzaro e Celso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8BB6A-F7CE-6EBE-93DB-118B77CA8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6" y="136525"/>
            <a:ext cx="8744866" cy="56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5676" y="5805264"/>
            <a:ext cx="5832647" cy="365126"/>
          </a:xfrm>
        </p:spPr>
        <p:txBody>
          <a:bodyPr>
            <a:normAutofit fontScale="90000"/>
          </a:bodyPr>
          <a:lstStyle/>
          <a:p>
            <a:r>
              <a:rPr lang="it-CH" dirty="0"/>
              <a:t>3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Nazzaro con la chiesa dei Santi Nazzaro e Celso sullo sfondo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D0534-7B36-CF9D-FF60-7EED214D0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1" y="136525"/>
            <a:ext cx="8235838" cy="55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427" y="5789612"/>
            <a:ext cx="8208911" cy="566738"/>
          </a:xfrm>
        </p:spPr>
        <p:txBody>
          <a:bodyPr>
            <a:normAutofit fontScale="90000"/>
          </a:bodyPr>
          <a:lstStyle/>
          <a:p>
            <a:r>
              <a:rPr lang="it-CH" dirty="0"/>
              <a:t>4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 anteriore al 1956. San Nazzaro zona Molinetto. A sinistra il sentiero che porta al lago alla Poncia, in Italia.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F118-4670-3CFF-7135-366D019E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5" y="129020"/>
            <a:ext cx="8747097" cy="53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87824" y="5789612"/>
            <a:ext cx="3397743" cy="566738"/>
          </a:xfrm>
        </p:spPr>
        <p:txBody>
          <a:bodyPr>
            <a:normAutofit/>
          </a:bodyPr>
          <a:lstStyle/>
          <a:p>
            <a:r>
              <a:rPr lang="it-CH" dirty="0"/>
              <a:t>5 Il Ponte sul Torrente </a:t>
            </a:r>
            <a:r>
              <a:rPr lang="it-CH" dirty="0" err="1"/>
              <a:t>Cedullo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F95D5-0CDA-11FF-927C-CD7BAEB26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5" y="404664"/>
            <a:ext cx="8711509" cy="53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2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954" y="5755114"/>
            <a:ext cx="3352091" cy="566738"/>
          </a:xfrm>
        </p:spPr>
        <p:txBody>
          <a:bodyPr>
            <a:normAutofit/>
          </a:bodyPr>
          <a:lstStyle/>
          <a:p>
            <a:r>
              <a:rPr lang="it-CH" dirty="0"/>
              <a:t>6 San Nazzaro Zona al Canton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845B5-BE2D-35BF-6939-8D51D45F9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8" y="136525"/>
            <a:ext cx="8577123" cy="56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4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5603" y="5756550"/>
            <a:ext cx="4402420" cy="566738"/>
          </a:xfrm>
        </p:spPr>
        <p:txBody>
          <a:bodyPr>
            <a:normAutofit fontScale="90000"/>
          </a:bodyPr>
          <a:lstStyle/>
          <a:p>
            <a:r>
              <a:rPr lang="it-CH" dirty="0"/>
              <a:t>7.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Gerra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Gambarogno vista dalla parte di </a:t>
            </a:r>
            <a:r>
              <a:rPr lang="it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Dirinella</a:t>
            </a:r>
            <a:endParaRPr lang="it-CH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Archivio Frida Spinella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121F5-FC6D-A5F6-0FDC-18BA4C1CA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6524"/>
            <a:ext cx="4146091" cy="57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6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Words>331</Words>
  <Application>Microsoft Office PowerPoint</Application>
  <PresentationFormat>On-screen Show (4:3)</PresentationFormat>
  <Paragraphs>52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Tema di Office</vt:lpstr>
      <vt:lpstr>Fondo fotografico Frida Spinella</vt:lpstr>
      <vt:lpstr> 1. ALLARGAMENTO DELLA STRADA CANTONALE DEL GAMBAROGNO E LA DOGANA DI DIRINELLA</vt:lpstr>
      <vt:lpstr>1 San Nazzaro</vt:lpstr>
      <vt:lpstr>2 San Nazzaro, a sinistra si vede la chiesa dei Santi Nazzaro e Celso</vt:lpstr>
      <vt:lpstr>3 San Nazzaro con la chiesa dei Santi Nazzaro e Celso sullo sfondo</vt:lpstr>
      <vt:lpstr>4 Foto anteriore al 1956. San Nazzaro zona Molinetto. A sinistra il sentiero che porta al lago alla Poncia, in Italia.</vt:lpstr>
      <vt:lpstr>5 Il Ponte sul Torrente Cedullo</vt:lpstr>
      <vt:lpstr>6 San Nazzaro Zona al Canton</vt:lpstr>
      <vt:lpstr>7. Gerra Gambarogno vista dalla parte di Dirinella</vt:lpstr>
      <vt:lpstr>8. Gerra preparativi per muro di sostegno</vt:lpstr>
      <vt:lpstr>9. Importanti lavori a Gerra Gambarogno</vt:lpstr>
      <vt:lpstr>10 Gerra Gambarogno, i lavori proseguono</vt:lpstr>
      <vt:lpstr>11 Gerra Gambarogno, appare il nuovo muro di sostegno </vt:lpstr>
      <vt:lpstr>12 Gerra Gambarogno con il sentiero per l'imbarcadero a sinistra</vt:lpstr>
      <vt:lpstr>13 Gerra Gambarogno, inizio del paese da est</vt:lpstr>
      <vt:lpstr>14 La strada da Ranzo verso Gerra Gambarogno</vt:lpstr>
      <vt:lpstr>15 Gerra Gambarogno – Nessuna ulteriore informazione</vt:lpstr>
      <vt:lpstr>16 Gerra Gambarogno – Nessuna ulteriore informazione</vt:lpstr>
      <vt:lpstr>17 Probabilmente è la strada per Caviano</vt:lpstr>
      <vt:lpstr>18 L’arrivo a Ranzo</vt:lpstr>
      <vt:lpstr>19 Da Ranzo la strada sale verso St. Abbondio</vt:lpstr>
      <vt:lpstr>20 Lo svincolo per raggiungere St. Abbondio in Gambarogno</vt:lpstr>
      <vt:lpstr>21 Il sentiero che da Dirinella sale a Caviano</vt:lpstr>
      <vt:lpstr>22 La dogana di Dirinella, l’entrata verso la Svizzera</vt:lpstr>
      <vt:lpstr>23  Dogana Dirinella e Zenna. Dalla parte italiana c'era un cancello. Il torrente è il Dirinella</vt:lpstr>
      <vt:lpstr>24 Probabilmente si tratta della strada tra San Nazzaro e Gerra Gambarogno</vt:lpstr>
      <vt:lpstr>25 forse tra San Nazzaro e Gerra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</dc:creator>
  <cp:lastModifiedBy>Daniela Knijnenburg</cp:lastModifiedBy>
  <cp:revision>101</cp:revision>
  <dcterms:created xsi:type="dcterms:W3CDTF">2016-03-11T08:44:21Z</dcterms:created>
  <dcterms:modified xsi:type="dcterms:W3CDTF">2022-06-28T18:30:22Z</dcterms:modified>
</cp:coreProperties>
</file>